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77" r:id="rId9"/>
    <p:sldId id="278" r:id="rId10"/>
    <p:sldId id="286" r:id="rId11"/>
    <p:sldId id="288" r:id="rId12"/>
    <p:sldId id="289" r:id="rId13"/>
    <p:sldId id="287" r:id="rId14"/>
    <p:sldId id="261" r:id="rId15"/>
    <p:sldId id="263" r:id="rId16"/>
    <p:sldId id="262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9" r:id="rId25"/>
    <p:sldId id="280" r:id="rId26"/>
    <p:sldId id="291" r:id="rId27"/>
    <p:sldId id="292" r:id="rId28"/>
    <p:sldId id="293" r:id="rId29"/>
    <p:sldId id="285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88B1-3557-4D07-8BF3-2A14626D32FD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6EDB-182F-47DA-B82D-5CC14E330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57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6EDB-182F-47DA-B82D-5CC14E33060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2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46EDB-182F-47DA-B82D-5CC14E33060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5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522F-7444-4001-BB81-63682E38E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4FF25-61A9-4D3A-A0C1-E4346502B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D1424-556B-4FBE-B0FD-3127FAAF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6344F-8D37-442A-BB65-FC143496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D53D-B06C-4B21-91AF-9BA0E66C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29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11E5-3945-4596-A81B-C890FFB7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DE9CD-2668-4A8A-BDCE-7D3D8F039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66CA-AF54-4048-B977-9A5BF643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6AF92-CC3B-40E7-B0EB-EE0C4F72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677BA-4102-482C-B6A6-2381C8FF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59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E9C69-8433-4C1A-BCCF-AFC2B1604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0CE91-7196-4888-B719-1A4AF7651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D43F-231A-424A-915E-D66D0755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B84A3-9CA2-4352-B0C1-1FF140B6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324B0-F09C-4378-89A3-BE236F93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58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B552-D097-4444-AFCA-3DBAFC66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0F8F-891E-4A60-9646-50755E48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F048-F165-4005-AB0C-132A423C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D0D99-5D9E-498F-9102-30519675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5DF66-C33A-4712-B5F8-381A50A7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FC09-3FB8-4D41-9CC6-EDC990C5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A0EA7-8402-4740-AF00-E537707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99106-E5BF-4A8F-8461-2830D9C6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88D64-C1A4-4E47-81B0-822B6ECE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A8897-DDDB-4143-AEA0-3596E3ED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8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DF9-62FA-468E-A8A3-A654ABE5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4BC0-9B18-42BF-9E6F-1C4146320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B7ECD-570A-446D-A558-8E82209B6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9701E-356C-4AAF-B8B4-73EBE5EE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0E844-6FAD-4494-A473-FC3E5BEF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1F48F-8D42-4F09-850D-CCB018B1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66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EC87-51AA-489D-BBAF-0280B0E8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4FCFE-3601-41D7-A4DF-E439D3920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7D35-56B0-4753-9D40-6269CBBFF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1146E-A1F3-438E-9C20-157AF3B76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D901B-D9F8-4C77-8328-314D9FCB8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00986A-7628-4316-B87E-7C6653BD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7C887-8D05-48B8-8323-67837AE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3D9EC-57A1-4252-81F0-C7629B59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37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81DF-F7E1-45E4-8058-1A31CB67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1B32F-6ACC-441B-BF10-AD895DD5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87873-F64C-45C5-984B-E41C0786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D4FEF-174F-49D6-8360-3929EFFC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12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573FF-7AC0-4638-97B1-271E6495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AB9DF-B2C9-41C0-8D41-16100D12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6DBC-8073-4184-A75C-AA845224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38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8CA3-4450-4516-97C6-0968D36B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D8E8-B06A-483E-B9BD-CB45D13A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8AE9E-2227-48F8-9418-0D39C12B2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D19D4-32E3-4084-889C-4B6471FE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5A7D8-14BA-46D2-866E-66968439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022B3-DDAE-4ADD-8FE7-8FFF2532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11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CFBC-65AD-4FB1-9927-F1889074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5A5CC-9836-4262-8F7D-AD7C0C255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9E404-A788-4FDC-8D66-67E07A22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31BDF-1EC0-4FD6-AE37-F4E27B1D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5BE69-77A1-4BA6-B1C6-097CFC47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66F42-2019-4C62-A57A-100E94EF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27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9E0C2-35B1-4C88-AF36-C1705141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1E2F6-422B-455A-9B71-066A026F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E87D-BD4C-406A-A0E7-14153D645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6A078-B3A7-425A-9147-7F1F6B703014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56CBC-05B3-4B65-BACA-5EF8B8EFD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75AA7-6A83-4408-A2D9-6C032A14D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D673-9F22-4642-9BD3-6B38AF28A7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ga48A-PA-88A-PA-168A-PA-328-P-DS-DS40002061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#download" TargetMode="External"/><Relationship Id="rId2" Type="http://schemas.openxmlformats.org/officeDocument/2006/relationships/hyperlink" Target="https://create.arduino.cc/edito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MacOSX" TargetMode="External"/><Relationship Id="rId7" Type="http://schemas.openxmlformats.org/officeDocument/2006/relationships/hyperlink" Target="https://create.arduino.cc/plans/chrome-app" TargetMode="External"/><Relationship Id="rId2" Type="http://schemas.openxmlformats.org/officeDocument/2006/relationships/hyperlink" Target="https://www.arduino.cc/en/Guide/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arduino-create/dcgicpihgkmccjigalccipmjlnjopdfe" TargetMode="External"/><Relationship Id="rId5" Type="http://schemas.openxmlformats.org/officeDocument/2006/relationships/hyperlink" Target="https://www.arduino.cc/en/Guide/PortableIDE" TargetMode="External"/><Relationship Id="rId4" Type="http://schemas.openxmlformats.org/officeDocument/2006/relationships/hyperlink" Target="https://www.arduino.cc/en/Guide/Linux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2" Type="http://schemas.openxmlformats.org/officeDocument/2006/relationships/hyperlink" Target="https://www.arduino.cc/en/Guide/Environment#writing-sketch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www.arduino.cc/en/Guide/Environment#uploading" TargetMode="External"/><Relationship Id="rId10" Type="http://schemas.openxmlformats.org/officeDocument/2006/relationships/hyperlink" Target="https://www.arduino.cc/en/Guide/Environment#serialmonitor" TargetMode="External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Produc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EF8A-3EE7-48D3-B03F-2872E0FA3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240" y="1"/>
            <a:ext cx="10769600" cy="140208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ndhra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P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radesh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S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tate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S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kill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D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evelopment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C</a:t>
            </a:r>
            <a:r>
              <a:rPr lang="en-GB" sz="4000" b="1" dirty="0">
                <a:solidFill>
                  <a:srgbClr val="00B050"/>
                </a:solidFill>
                <a:latin typeface="+mn-lt"/>
              </a:rPr>
              <a:t>orporation</a:t>
            </a:r>
            <a:r>
              <a:rPr lang="en-GB" sz="4000" b="1" dirty="0">
                <a:solidFill>
                  <a:srgbClr val="FF0000"/>
                </a:solidFill>
                <a:latin typeface="+mn-lt"/>
              </a:rPr>
              <a:t> </a:t>
            </a:r>
            <a:endParaRPr lang="en-IN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E6422-16D4-4847-A47B-4E324CA84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723" y="2636520"/>
            <a:ext cx="9144000" cy="1655762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UNO</a:t>
            </a:r>
            <a:endParaRPr lang="en-I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loading">
            <a:extLst>
              <a:ext uri="{FF2B5EF4-FFF2-40B4-BE49-F238E27FC236}">
                <a16:creationId xmlns:a16="http://schemas.microsoft.com/office/drawing/2014/main" id="{FF9575DA-B74D-4659-B408-904F9452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" y="63501"/>
            <a:ext cx="1275080" cy="127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ading">
            <a:extLst>
              <a:ext uri="{FF2B5EF4-FFF2-40B4-BE49-F238E27FC236}">
                <a16:creationId xmlns:a16="http://schemas.microsoft.com/office/drawing/2014/main" id="{5A082F03-563B-4E75-9F3A-7C824883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220" y="63501"/>
            <a:ext cx="1275080" cy="127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F753B544-ABBB-427F-A83A-F3F970A006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BD6FF4-462F-4022-86C3-FB5F62578168}"/>
              </a:ext>
            </a:extLst>
          </p:cNvPr>
          <p:cNvSpPr txBox="1">
            <a:spLocks/>
          </p:cNvSpPr>
          <p:nvPr/>
        </p:nvSpPr>
        <p:spPr>
          <a:xfrm>
            <a:off x="9977120" y="5348382"/>
            <a:ext cx="2384204" cy="1402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 b="1" u="sng" dirty="0">
                <a:solidFill>
                  <a:schemeClr val="accent2">
                    <a:lumMod val="75000"/>
                  </a:schemeClr>
                </a:solidFill>
              </a:rPr>
              <a:t>By,</a:t>
            </a:r>
          </a:p>
          <a:p>
            <a:pPr algn="l"/>
            <a:r>
              <a:rPr lang="en-GB" sz="1200" b="1" dirty="0">
                <a:solidFill>
                  <a:srgbClr val="00B050"/>
                </a:solidFill>
              </a:rPr>
              <a:t>B Nagaraju – APSSDC</a:t>
            </a:r>
            <a:r>
              <a:rPr lang="en-IN" sz="1200" b="1" dirty="0">
                <a:solidFill>
                  <a:srgbClr val="00B050"/>
                </a:solidFill>
              </a:rPr>
              <a:t>,</a:t>
            </a:r>
          </a:p>
          <a:p>
            <a:pPr algn="l"/>
            <a:r>
              <a:rPr lang="en-IN" sz="1200" b="1" dirty="0">
                <a:solidFill>
                  <a:srgbClr val="00B050"/>
                </a:solidFill>
              </a:rPr>
              <a:t>Technical Skill Trainer,</a:t>
            </a:r>
          </a:p>
          <a:p>
            <a:pPr algn="l"/>
            <a:r>
              <a:rPr lang="en-IN" sz="1200" b="1" dirty="0">
                <a:solidFill>
                  <a:srgbClr val="00B050"/>
                </a:solidFill>
              </a:rPr>
              <a:t>Phone no: +91-8463961431,</a:t>
            </a:r>
          </a:p>
          <a:p>
            <a:pPr algn="l"/>
            <a:r>
              <a:rPr lang="en-IN" sz="1200" b="1" dirty="0">
                <a:solidFill>
                  <a:srgbClr val="00B050"/>
                </a:solidFill>
              </a:rPr>
              <a:t>Mail id: Nagaraju.b@apssdc.in</a:t>
            </a:r>
            <a:endParaRPr lang="en-GB" sz="1200" b="1" dirty="0">
              <a:solidFill>
                <a:srgbClr val="00B050"/>
              </a:solidFill>
            </a:endParaRPr>
          </a:p>
        </p:txBody>
      </p:sp>
      <p:pic>
        <p:nvPicPr>
          <p:cNvPr id="10" name="Picture 8" descr="upload.wikimedia.org/wikipedia/commons/thumb/8/...">
            <a:extLst>
              <a:ext uri="{FF2B5EF4-FFF2-40B4-BE49-F238E27FC236}">
                <a16:creationId xmlns:a16="http://schemas.microsoft.com/office/drawing/2014/main" id="{E9B2115C-C75E-47D2-90FA-198E8464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4" y="2156885"/>
            <a:ext cx="3291235" cy="22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mbedded System Images | Free Vectors, Stock Photos &amp; PSD">
            <a:extLst>
              <a:ext uri="{FF2B5EF4-FFF2-40B4-BE49-F238E27FC236}">
                <a16:creationId xmlns:a16="http://schemas.microsoft.com/office/drawing/2014/main" id="{6862B075-F072-471E-BA5D-0963BC981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462" y="2253797"/>
            <a:ext cx="3687669" cy="24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5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F8F5-C52B-424A-8E6E-C660FFAF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accent2"/>
                </a:solidFill>
              </a:rPr>
              <a:t>ARDUINO UNO</a:t>
            </a:r>
            <a:endParaRPr lang="en-IN" sz="54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Arduino Uno Pinout">
            <a:extLst>
              <a:ext uri="{FF2B5EF4-FFF2-40B4-BE49-F238E27FC236}">
                <a16:creationId xmlns:a16="http://schemas.microsoft.com/office/drawing/2014/main" id="{D6D5A04E-07E0-47B5-8EDD-4DFFBAECB7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92505"/>
            <a:ext cx="7168902" cy="55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3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F0B5-45A7-49B3-994A-585ED04B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0720"/>
            <a:ext cx="10515600" cy="5496243"/>
          </a:xfrm>
        </p:spPr>
        <p:txBody>
          <a:bodyPr>
            <a:normAutofit fontScale="92500" lnSpcReduction="10000"/>
          </a:bodyPr>
          <a:lstStyle/>
          <a:p>
            <a:r>
              <a:rPr lang="en-GB" b="1" i="0" dirty="0">
                <a:effectLst/>
                <a:latin typeface="typonine sans pro"/>
              </a:rPr>
              <a:t>Arduino Uno</a:t>
            </a:r>
            <a:r>
              <a:rPr lang="en-GB" b="0" i="0" dirty="0">
                <a:effectLst/>
                <a:latin typeface="typonine sans pro"/>
              </a:rPr>
              <a:t> is a microcontroller board based on the ATmega328P</a:t>
            </a:r>
          </a:p>
          <a:p>
            <a:pPr marL="0" indent="0">
              <a:buNone/>
            </a:pPr>
            <a:endParaRPr lang="en-GB" b="0" i="0" dirty="0">
              <a:effectLst/>
              <a:latin typeface="typonine sans pro"/>
            </a:endParaRPr>
          </a:p>
          <a:p>
            <a:r>
              <a:rPr lang="en-GB" b="0" i="0" dirty="0">
                <a:effectLst/>
                <a:latin typeface="typonine sans pro"/>
              </a:rPr>
              <a:t>It has 14 digital input/output pins (of which 6 can be used as PWM outputs), 6 analog inputs</a:t>
            </a:r>
          </a:p>
          <a:p>
            <a:pPr marL="0" indent="0">
              <a:buNone/>
            </a:pPr>
            <a:endParaRPr lang="en-GB" dirty="0">
              <a:latin typeface="typonine sans pro"/>
            </a:endParaRPr>
          </a:p>
          <a:p>
            <a:r>
              <a:rPr lang="pt-BR" b="0" i="0" dirty="0">
                <a:effectLst/>
                <a:latin typeface="typonine sans pro"/>
              </a:rPr>
              <a:t>a 16 MHz ceramic resonator (CSTCE16M0V53-R0)</a:t>
            </a:r>
          </a:p>
          <a:p>
            <a:pPr marL="0" indent="0">
              <a:buNone/>
            </a:pPr>
            <a:endParaRPr lang="en-GB" b="0" i="0" dirty="0">
              <a:effectLst/>
              <a:latin typeface="typonine sans pro"/>
            </a:endParaRPr>
          </a:p>
          <a:p>
            <a:r>
              <a:rPr lang="en-GB" b="0" i="0" dirty="0">
                <a:effectLst/>
                <a:latin typeface="typonine sans pro"/>
              </a:rPr>
              <a:t>a USB connection, a power jack, an ICSP header and a reset button.</a:t>
            </a:r>
          </a:p>
          <a:p>
            <a:pPr marL="0" indent="0">
              <a:buNone/>
            </a:pPr>
            <a:endParaRPr lang="en-GB" dirty="0">
              <a:latin typeface="typonine sans pro"/>
            </a:endParaRPr>
          </a:p>
          <a:p>
            <a:r>
              <a:rPr lang="en-GB" b="0" i="0" dirty="0">
                <a:effectLst/>
                <a:latin typeface="typonine sans pro"/>
              </a:rPr>
              <a:t>simply connect it to a computer with a USB cable or power it with a AC-to-DC adapter or battery to get started</a:t>
            </a:r>
          </a:p>
          <a:p>
            <a:pPr marL="0" indent="0">
              <a:buNone/>
            </a:pPr>
            <a:endParaRPr lang="en-GB" b="0" i="0" dirty="0">
              <a:effectLst/>
              <a:latin typeface="typonine sans pro"/>
            </a:endParaRPr>
          </a:p>
          <a:p>
            <a:r>
              <a:rPr lang="en-GB" b="1" i="0" dirty="0">
                <a:solidFill>
                  <a:srgbClr val="FF0000"/>
                </a:solidFill>
                <a:effectLst/>
                <a:latin typeface="typonine sans pro"/>
              </a:rPr>
              <a:t>"Uno" </a:t>
            </a:r>
            <a:r>
              <a:rPr lang="en-GB" b="0" i="0" dirty="0">
                <a:effectLst/>
                <a:latin typeface="typonine sans pro"/>
              </a:rPr>
              <a:t>means one in Italian</a:t>
            </a:r>
            <a:endParaRPr lang="en-GB" dirty="0">
              <a:latin typeface="typonine sans pro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1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016B-4C82-4A33-BCC5-63ED131E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560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+mn-lt"/>
              </a:rPr>
              <a:t>Technical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D09A-9497-4C55-91A4-62D428ED2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863600"/>
            <a:ext cx="11130280" cy="5770880"/>
          </a:xfrm>
        </p:spPr>
        <p:txBody>
          <a:bodyPr>
            <a:noAutofit/>
          </a:bodyPr>
          <a:lstStyle/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Microcontroller</a:t>
            </a:r>
            <a:r>
              <a:rPr lang="en-IN" sz="1800" b="0" i="0" dirty="0">
                <a:solidFill>
                  <a:srgbClr val="434F54"/>
                </a:solidFill>
                <a:effectLst/>
                <a:latin typeface="typonine sans pro"/>
              </a:rPr>
              <a:t>   		: </a:t>
            </a:r>
            <a:r>
              <a:rPr lang="en-IN" sz="1800" b="0" i="0" u="none" strike="noStrike" dirty="0">
                <a:solidFill>
                  <a:srgbClr val="00979D"/>
                </a:solidFill>
                <a:effectLst/>
                <a:latin typeface="typonine sans pro"/>
                <a:hlinkClick r:id="rId3"/>
              </a:rPr>
              <a:t>ATmega328P</a:t>
            </a:r>
            <a:endParaRPr lang="en-IN" sz="1800" b="0" i="0" u="none" strike="noStrike" dirty="0">
              <a:solidFill>
                <a:srgbClr val="00979D"/>
              </a:solidFill>
              <a:effectLst/>
              <a:latin typeface="typonine sans pro"/>
            </a:endParaRP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Operating Voltage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00979D"/>
                </a:solidFill>
                <a:latin typeface="typonine sans pro"/>
              </a:rPr>
              <a:t>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5V</a:t>
            </a:r>
            <a:endParaRPr lang="en-IN" sz="1800" dirty="0">
              <a:solidFill>
                <a:srgbClr val="0070C0"/>
              </a:solidFill>
              <a:latin typeface="typonine sans pro"/>
            </a:endParaRP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Input Voltage (recommended)</a:t>
            </a:r>
            <a:r>
              <a:rPr lang="en-IN" sz="1800" b="0" i="0" dirty="0">
                <a:solidFill>
                  <a:srgbClr val="434F54"/>
                </a:solidFill>
                <a:effectLst/>
                <a:latin typeface="typonine sans pro"/>
              </a:rPr>
              <a:t>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7-12V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Input Voltage (limit)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6-20V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Digital I/O Pins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	</a:t>
            </a:r>
            <a:r>
              <a:rPr lang="en-GB" sz="1800" b="0" i="0" dirty="0">
                <a:solidFill>
                  <a:srgbClr val="0070C0"/>
                </a:solidFill>
                <a:effectLst/>
                <a:latin typeface="typonine sans pro"/>
              </a:rPr>
              <a:t>14 (of which 6 provide PWM output)</a:t>
            </a:r>
          </a:p>
          <a:p>
            <a:r>
              <a:rPr lang="pt-BR" sz="1800" b="0" i="0" dirty="0">
                <a:solidFill>
                  <a:schemeClr val="accent2"/>
                </a:solidFill>
                <a:effectLst/>
                <a:latin typeface="typonine sans pro"/>
              </a:rPr>
              <a:t>PWM Digital I/O Pins</a:t>
            </a:r>
            <a:r>
              <a:rPr lang="en-GB" sz="1800" dirty="0">
                <a:solidFill>
                  <a:schemeClr val="accent2"/>
                </a:solidFill>
                <a:latin typeface="typonine sans pro"/>
              </a:rPr>
              <a:t>   </a:t>
            </a:r>
            <a:r>
              <a:rPr lang="en-GB" sz="1800" dirty="0">
                <a:solidFill>
                  <a:srgbClr val="434F54"/>
                </a:solidFill>
                <a:latin typeface="typonine sans pro"/>
              </a:rPr>
              <a:t>		 </a:t>
            </a:r>
            <a:r>
              <a:rPr lang="en-GB" sz="1800" dirty="0">
                <a:solidFill>
                  <a:srgbClr val="0070C0"/>
                </a:solidFill>
                <a:latin typeface="typonine sans pro"/>
              </a:rPr>
              <a:t>6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Analog Input Pins</a:t>
            </a:r>
            <a:r>
              <a:rPr lang="en-GB" sz="1800" b="0" i="0" dirty="0">
                <a:solidFill>
                  <a:schemeClr val="accent2"/>
                </a:solidFill>
                <a:effectLst/>
                <a:latin typeface="typonine sans pro"/>
              </a:rPr>
              <a:t>     </a:t>
            </a:r>
            <a:r>
              <a:rPr lang="en-GB" sz="1800" b="0" i="0" dirty="0">
                <a:solidFill>
                  <a:srgbClr val="434F54"/>
                </a:solidFill>
                <a:effectLst/>
                <a:latin typeface="typonine sans pro"/>
              </a:rPr>
              <a:t>		</a:t>
            </a:r>
            <a:r>
              <a:rPr lang="en-GB" sz="1800" b="0" i="0" dirty="0">
                <a:solidFill>
                  <a:srgbClr val="0070C0"/>
                </a:solidFill>
                <a:effectLst/>
                <a:latin typeface="typonine sans pro"/>
              </a:rPr>
              <a:t>6</a:t>
            </a:r>
          </a:p>
          <a:p>
            <a:r>
              <a:rPr lang="it-IT" sz="1800" b="0" i="0" dirty="0">
                <a:solidFill>
                  <a:schemeClr val="accent2"/>
                </a:solidFill>
                <a:effectLst/>
                <a:latin typeface="typonine sans pro"/>
              </a:rPr>
              <a:t>DC Current per I/O Pin</a:t>
            </a:r>
            <a:r>
              <a:rPr lang="en-GB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GB" sz="1800" dirty="0">
                <a:solidFill>
                  <a:srgbClr val="434F54"/>
                </a:solidFill>
                <a:latin typeface="typonine sans pro"/>
              </a:rPr>
              <a:t>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20 mA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DC Current for 3.3V Pin</a:t>
            </a:r>
            <a:r>
              <a:rPr lang="en-IN" sz="1800" b="0" i="0" dirty="0">
                <a:solidFill>
                  <a:srgbClr val="434F54"/>
                </a:solidFill>
                <a:effectLst/>
                <a:latin typeface="typonine sans pro"/>
              </a:rPr>
              <a:t>		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 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50 mA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Flash Memory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	</a:t>
            </a:r>
            <a:r>
              <a:rPr lang="en-GB" sz="1800" b="0" i="0" dirty="0">
                <a:solidFill>
                  <a:srgbClr val="0070C0"/>
                </a:solidFill>
                <a:effectLst/>
                <a:latin typeface="typonine sans pro"/>
              </a:rPr>
              <a:t>32 KB (ATmega328P) of which 0.5 KB used by bootloader 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SRAM </a:t>
            </a:r>
            <a:r>
              <a:rPr lang="en-IN" sz="1800" b="0" i="0" dirty="0">
                <a:solidFill>
                  <a:srgbClr val="434F54"/>
                </a:solidFill>
                <a:effectLst/>
                <a:latin typeface="typonine sans pro"/>
              </a:rPr>
              <a:t>     	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2 KB (ATmega328P)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EEPROM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1 KB (ATmega328P)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Clock Speed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	</a:t>
            </a:r>
            <a:r>
              <a:rPr lang="en-IN" sz="1800" b="0" i="0" dirty="0">
                <a:solidFill>
                  <a:srgbClr val="0070C0"/>
                </a:solidFill>
                <a:effectLst/>
                <a:latin typeface="typonine sans pro"/>
              </a:rPr>
              <a:t>16 MHz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LED_BUILTIN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 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			</a:t>
            </a:r>
            <a:r>
              <a:rPr lang="en-IN" sz="1800" dirty="0">
                <a:solidFill>
                  <a:srgbClr val="0070C0"/>
                </a:solidFill>
                <a:latin typeface="typonine sans pro"/>
              </a:rPr>
              <a:t>13</a:t>
            </a:r>
          </a:p>
          <a:p>
            <a:r>
              <a:rPr lang="en-IN" sz="1800" b="0" i="0" dirty="0">
                <a:solidFill>
                  <a:schemeClr val="accent2"/>
                </a:solidFill>
                <a:effectLst/>
                <a:latin typeface="typonine sans pro"/>
              </a:rPr>
              <a:t>Weight</a:t>
            </a:r>
            <a:r>
              <a:rPr lang="en-IN" sz="1800" dirty="0">
                <a:solidFill>
                  <a:schemeClr val="accent2"/>
                </a:solidFill>
                <a:latin typeface="typonine sans pro"/>
              </a:rPr>
              <a:t> </a:t>
            </a:r>
            <a:r>
              <a:rPr lang="en-IN" sz="1800" dirty="0">
                <a:solidFill>
                  <a:srgbClr val="434F54"/>
                </a:solidFill>
                <a:latin typeface="typonine sans pro"/>
              </a:rPr>
              <a:t>   			</a:t>
            </a:r>
            <a:r>
              <a:rPr lang="en-IN" sz="1800" dirty="0">
                <a:solidFill>
                  <a:srgbClr val="0070C0"/>
                </a:solidFill>
                <a:latin typeface="typonine sans pro"/>
              </a:rPr>
              <a:t>25 g</a:t>
            </a:r>
            <a:endParaRPr lang="en-IN" sz="1800" b="0" i="0" dirty="0">
              <a:solidFill>
                <a:srgbClr val="0070C0"/>
              </a:solidFill>
              <a:effectLst/>
              <a:latin typeface="typonine sans pro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1521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2FC1-2E6B-4BE1-9721-65B8F278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0005"/>
            <a:ext cx="10515600" cy="1026795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Pin Out:</a:t>
            </a:r>
            <a:endParaRPr lang="en-IN" b="1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2593F4-0F1C-4751-947E-5E2BE130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72745"/>
            <a:ext cx="7722183" cy="6353054"/>
          </a:xfrm>
        </p:spPr>
      </p:pic>
    </p:spTree>
    <p:extLst>
      <p:ext uri="{BB962C8B-B14F-4D97-AF65-F5344CB8AC3E}">
        <p14:creationId xmlns:p14="http://schemas.microsoft.com/office/powerpoint/2010/main" val="399979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5278-2C22-4969-84FE-4C3C1A29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95605"/>
            <a:ext cx="10515600" cy="1325563"/>
          </a:xfrm>
        </p:spPr>
        <p:txBody>
          <a:bodyPr/>
          <a:lstStyle/>
          <a:p>
            <a:r>
              <a:rPr lang="en-GB" b="1" i="0" dirty="0">
                <a:solidFill>
                  <a:srgbClr val="E67E22"/>
                </a:solidFill>
                <a:effectLst/>
                <a:latin typeface="typoninesans regular 18"/>
              </a:rPr>
              <a:t>How do I use Arduino?</a:t>
            </a:r>
            <a:br>
              <a:rPr lang="en-GB" b="0" i="0" dirty="0">
                <a:solidFill>
                  <a:srgbClr val="E67E22"/>
                </a:solidFill>
                <a:effectLst/>
                <a:latin typeface="typoninesans regular 18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A1192-AE32-407C-9742-FC4434EF1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0" i="0" dirty="0">
                <a:effectLst/>
                <a:latin typeface="Open Sans"/>
              </a:rPr>
              <a:t>BEFORE YOU START CONTROLLING YOU NEED TO SET UP THE SOFTWARE TO PROGRAM YOUR BOARD 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Open Sans"/>
            </a:endParaRP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rPr>
              <a:t>The Arduino Software (IDE</a:t>
            </a:r>
            <a:r>
              <a:rPr lang="en-GB" sz="2400" b="0" i="0" dirty="0">
                <a:effectLst/>
                <a:latin typeface="Open Sans"/>
              </a:rPr>
              <a:t>) allows you to write programs and upload them to your board. In the</a:t>
            </a:r>
            <a:r>
              <a:rPr lang="en-GB" sz="2400" i="0" dirty="0">
                <a:effectLst/>
                <a:latin typeface="Open Sans"/>
              </a:rPr>
              <a:t> </a:t>
            </a:r>
            <a:r>
              <a:rPr lang="en-GB" sz="2400" dirty="0">
                <a:latin typeface="Open Sans"/>
              </a:rPr>
              <a:t>Arduino Software page</a:t>
            </a:r>
            <a:r>
              <a:rPr lang="en-GB" sz="2400" i="0" dirty="0">
                <a:effectLst/>
                <a:latin typeface="Open Sans"/>
              </a:rPr>
              <a:t> </a:t>
            </a:r>
            <a:r>
              <a:rPr lang="en-GB" sz="2400" b="0" i="0" dirty="0">
                <a:effectLst/>
                <a:latin typeface="Open Sans"/>
              </a:rPr>
              <a:t>you will find two options:</a:t>
            </a:r>
          </a:p>
          <a:p>
            <a:pPr marL="0" indent="0">
              <a:buNone/>
            </a:pPr>
            <a:endParaRPr lang="en-GB" sz="2400" dirty="0">
              <a:latin typeface="Open Sans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Open Sans"/>
              </a:rPr>
              <a:t> If you have a reliable Internet connection, you should use the </a:t>
            </a:r>
            <a:r>
              <a:rPr lang="en-GB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IDE</a:t>
            </a:r>
            <a:r>
              <a:rPr lang="en-GB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rPr>
              <a:t> </a:t>
            </a:r>
            <a:r>
              <a:rPr lang="en-GB" b="0" i="0" dirty="0">
                <a:effectLst/>
                <a:latin typeface="Open Sans"/>
              </a:rPr>
              <a:t>(Arduino Web Editor). It will allow you to save your sketches in the cloud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Open Sans"/>
              </a:rPr>
              <a:t> If you would rather work offline, you should use the latest version of the </a:t>
            </a:r>
            <a:r>
              <a:rPr lang="en-GB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 IDE</a:t>
            </a:r>
            <a:r>
              <a:rPr lang="en-GB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rPr>
              <a:t>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4B4F-1D1C-42EA-9DF5-3AB6F9E5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3835"/>
          </a:xfrm>
        </p:spPr>
        <p:txBody>
          <a:bodyPr>
            <a:normAutofit/>
          </a:bodyPr>
          <a:lstStyle/>
          <a:p>
            <a:pPr algn="ctr"/>
            <a:r>
              <a:rPr lang="en-GB" sz="4800" b="1" i="0" dirty="0">
                <a:solidFill>
                  <a:srgbClr val="E67E22"/>
                </a:solidFill>
                <a:effectLst/>
                <a:latin typeface="Open Sans"/>
              </a:rPr>
              <a:t>Install the Arduino Desktop IDE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5896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036B-2F91-4A0B-AB66-303D8F63E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/>
          <a:lstStyle/>
          <a:p>
            <a:pPr marL="0" indent="0" algn="l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GB" b="1" i="0" dirty="0">
                <a:solidFill>
                  <a:schemeClr val="accent2">
                    <a:lumMod val="75000"/>
                  </a:schemeClr>
                </a:solidFill>
                <a:effectLst/>
                <a:latin typeface="Open Sans"/>
              </a:rPr>
              <a:t>accordingly to your operating system.</a:t>
            </a:r>
          </a:p>
          <a:p>
            <a:pPr marL="0" indent="0" algn="l">
              <a:buNone/>
            </a:pPr>
            <a:endParaRPr lang="en-GB" b="0" i="0" dirty="0">
              <a:solidFill>
                <a:srgbClr val="000000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strike="noStrike" dirty="0">
                <a:effectLst/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en-GB" b="0" i="0" strike="noStrike" dirty="0">
                <a:effectLst/>
                <a:latin typeface="Open Sans"/>
              </a:rPr>
              <a:t> </a:t>
            </a:r>
            <a:endParaRPr lang="en-GB" b="0" i="0" dirty="0"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 OS X</a:t>
            </a:r>
            <a:endParaRPr lang="en-GB" b="0" i="0" dirty="0"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endParaRPr lang="en-GB" b="0" i="0" dirty="0"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Portable IDE</a:t>
            </a:r>
            <a:r>
              <a:rPr lang="en-GB" b="0" i="0" dirty="0">
                <a:effectLst/>
                <a:latin typeface="Open Sans"/>
              </a:rPr>
              <a:t> (Windows and Linux)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Open Sans"/>
              </a:rPr>
              <a:t>ChromeOS (Arduino Create Chrome App) for </a:t>
            </a:r>
            <a:r>
              <a:rPr lang="en-GB" b="0" i="0" u="none" strike="noStrike" dirty="0">
                <a:effectLst/>
                <a:latin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Individuals</a:t>
            </a:r>
            <a:r>
              <a:rPr lang="en-GB" b="0" i="0" dirty="0">
                <a:effectLst/>
                <a:latin typeface="Open Sans"/>
              </a:rPr>
              <a:t> and for </a:t>
            </a:r>
            <a:r>
              <a:rPr lang="en-GB" b="0" i="0" u="none" strike="noStrike" dirty="0">
                <a:effectLst/>
                <a:latin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Education</a:t>
            </a:r>
            <a:endParaRPr lang="en-GB" b="0" i="0" dirty="0">
              <a:effectLst/>
              <a:latin typeface="Open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9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FC72-5CB7-493E-93BD-CCD5B94F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318240" cy="1325563"/>
          </a:xfrm>
        </p:spPr>
        <p:txBody>
          <a:bodyPr>
            <a:noAutofit/>
          </a:bodyPr>
          <a:lstStyle/>
          <a:p>
            <a:r>
              <a:rPr lang="en-GB" sz="3600" b="1" i="0" dirty="0">
                <a:solidFill>
                  <a:schemeClr val="accent2"/>
                </a:solidFill>
                <a:effectLst/>
                <a:latin typeface="Open Sans"/>
              </a:rPr>
              <a:t>Install the Arduino Software (IDE) on Windows PCs</a:t>
            </a:r>
            <a:br>
              <a:rPr lang="en-GB" sz="3600" b="1" i="0" dirty="0">
                <a:solidFill>
                  <a:schemeClr val="accent2"/>
                </a:solidFill>
                <a:effectLst/>
                <a:latin typeface="Open Sans"/>
              </a:rPr>
            </a:b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B9B4-1A6E-4BD6-998F-9D3D6812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Get the latest version from the </a:t>
            </a:r>
            <a:r>
              <a:rPr lang="en-GB" dirty="0">
                <a:solidFill>
                  <a:schemeClr val="accent2"/>
                </a:solidFill>
                <a:latin typeface="Open Sans"/>
              </a:rPr>
              <a:t>Arduino.cc </a:t>
            </a:r>
            <a:r>
              <a:rPr lang="en-GB" dirty="0">
                <a:latin typeface="Open Sans"/>
              </a:rPr>
              <a:t>web site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E9B8E-8EF8-4907-83D5-44492DC1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9" y="2390266"/>
            <a:ext cx="8325161" cy="37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DF82-28FA-498F-A144-6128ACA4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Select on software option </a:t>
            </a:r>
            <a:endParaRPr lang="en-IN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7CA52-A9E5-499C-A73D-9A7340779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2" y="1690688"/>
            <a:ext cx="9454636" cy="4351338"/>
          </a:xfrm>
        </p:spPr>
      </p:pic>
    </p:spTree>
    <p:extLst>
      <p:ext uri="{BB962C8B-B14F-4D97-AF65-F5344CB8AC3E}">
        <p14:creationId xmlns:p14="http://schemas.microsoft.com/office/powerpoint/2010/main" val="277358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FDBC-41D7-44FC-A3B6-E8B8A02B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/>
              <a:t> </a:t>
            </a:r>
            <a:r>
              <a:rPr lang="en-GB" sz="3600" b="1" dirty="0">
                <a:solidFill>
                  <a:schemeClr val="accent2">
                    <a:lumMod val="75000"/>
                  </a:schemeClr>
                </a:solidFill>
              </a:rPr>
              <a:t>Select latest version of IDE and OS</a:t>
            </a:r>
            <a:endParaRPr lang="en-IN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A59D4-DE87-41C6-B13E-74C3B474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1" y="1524682"/>
            <a:ext cx="9100018" cy="4343623"/>
          </a:xfrm>
        </p:spPr>
      </p:pic>
    </p:spTree>
    <p:extLst>
      <p:ext uri="{BB962C8B-B14F-4D97-AF65-F5344CB8AC3E}">
        <p14:creationId xmlns:p14="http://schemas.microsoft.com/office/powerpoint/2010/main" val="38842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C433-2AF3-4EDC-96E1-394D34AE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9440"/>
            <a:ext cx="9144000" cy="2712720"/>
          </a:xfrm>
        </p:spPr>
        <p:txBody>
          <a:bodyPr/>
          <a:lstStyle/>
          <a:p>
            <a:r>
              <a:rPr lang="en-IN" sz="7200" b="1" i="0" dirty="0">
                <a:solidFill>
                  <a:srgbClr val="E67E22"/>
                </a:solidFill>
                <a:effectLst/>
                <a:latin typeface="typoninesans regular 18"/>
              </a:rPr>
              <a:t>What is Arduino?</a:t>
            </a:r>
            <a:br>
              <a:rPr lang="en-IN" b="0" i="0" dirty="0">
                <a:solidFill>
                  <a:srgbClr val="E67E22"/>
                </a:solidFill>
                <a:effectLst/>
                <a:latin typeface="typoninesans regular 18"/>
              </a:rPr>
            </a:br>
            <a:endParaRPr lang="en-IN" dirty="0"/>
          </a:p>
        </p:txBody>
      </p:sp>
      <p:pic>
        <p:nvPicPr>
          <p:cNvPr id="2054" name="Picture 6" descr="News - Angelwingsva - Question Mark Animation For Powerpoint Free -  1024x1024 PNG Download - PNGkit">
            <a:extLst>
              <a:ext uri="{FF2B5EF4-FFF2-40B4-BE49-F238E27FC236}">
                <a16:creationId xmlns:a16="http://schemas.microsoft.com/office/drawing/2014/main" id="{3535E374-B07A-49EE-A2FB-9FEE3FA3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383063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72D0-1812-4C7E-BC82-AFB063DD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17284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Open Sans"/>
              </a:rPr>
              <a:t>When the download finishes, proceed with the installation</a:t>
            </a:r>
            <a:endParaRPr lang="en-IN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098" name="Picture 2" descr="DRV Capture1">
            <a:extLst>
              <a:ext uri="{FF2B5EF4-FFF2-40B4-BE49-F238E27FC236}">
                <a16:creationId xmlns:a16="http://schemas.microsoft.com/office/drawing/2014/main" id="{4DD19D50-1AC6-4C6A-ABCC-E20066ABD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67" y="1690688"/>
            <a:ext cx="3241358" cy="224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RV Capture2">
            <a:extLst>
              <a:ext uri="{FF2B5EF4-FFF2-40B4-BE49-F238E27FC236}">
                <a16:creationId xmlns:a16="http://schemas.microsoft.com/office/drawing/2014/main" id="{930107AF-7202-4AC2-9530-21DE5CA22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41" y="1663675"/>
            <a:ext cx="3241358" cy="23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RV Capture3">
            <a:extLst>
              <a:ext uri="{FF2B5EF4-FFF2-40B4-BE49-F238E27FC236}">
                <a16:creationId xmlns:a16="http://schemas.microsoft.com/office/drawing/2014/main" id="{97B3A263-AA6A-43D7-87C0-F5ED2C12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20" y="1646978"/>
            <a:ext cx="3344387" cy="234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6171AE-8E54-45F6-8940-CC308A72EF9B}"/>
              </a:ext>
            </a:extLst>
          </p:cNvPr>
          <p:cNvSpPr txBox="1">
            <a:spLocks/>
          </p:cNvSpPr>
          <p:nvPr/>
        </p:nvSpPr>
        <p:spPr>
          <a:xfrm>
            <a:off x="838200" y="4652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000000"/>
                </a:solidFill>
                <a:effectLst/>
                <a:latin typeface="Open Sans"/>
              </a:rPr>
              <a:t>The process will extract and install all the required files to execute properly the Arduino Software (IDE)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9371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7869-9838-4BE7-8E84-620DAA81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accent2">
                    <a:lumMod val="75000"/>
                  </a:schemeClr>
                </a:solidFill>
                <a:effectLst/>
                <a:latin typeface="Open Sans"/>
              </a:rPr>
              <a:t>Arduino Software (IDE)</a:t>
            </a:r>
            <a:br>
              <a:rPr lang="en-IN" b="0" i="0" dirty="0">
                <a:solidFill>
                  <a:srgbClr val="000000"/>
                </a:solidFill>
                <a:effectLst/>
                <a:latin typeface="Open Sans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824D4-2972-4162-8D71-C38DB886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378584"/>
            <a:ext cx="9313905" cy="4797631"/>
          </a:xfrm>
        </p:spPr>
      </p:pic>
    </p:spTree>
    <p:extLst>
      <p:ext uri="{BB962C8B-B14F-4D97-AF65-F5344CB8AC3E}">
        <p14:creationId xmlns:p14="http://schemas.microsoft.com/office/powerpoint/2010/main" val="38759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BB6B-E358-4D92-8F6B-9FC092DD9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923280"/>
          </a:xfrm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Open Sans"/>
              </a:rPr>
              <a:t>The Arduino 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rPr>
              <a:t>Integrated Development Environment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Open Sans"/>
              </a:rPr>
              <a:t>- or 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Open Sans"/>
              </a:rPr>
              <a:t>Arduino Software (IDE)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Open Sans"/>
              </a:rPr>
              <a:t>- contains a text editor for writing code, a message area.</a:t>
            </a:r>
          </a:p>
          <a:p>
            <a:pPr marL="0" indent="0">
              <a:buNone/>
            </a:pPr>
            <a:endParaRPr lang="en-GB" sz="2400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en-GB" sz="2400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Open Sans"/>
              </a:rPr>
              <a:t> toolbar with buttons for common functions and a series of menus. </a:t>
            </a:r>
          </a:p>
          <a:p>
            <a:pPr marL="0" indent="0">
              <a:buNone/>
            </a:pPr>
            <a:endParaRPr lang="en-GB" sz="24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lvl="1"/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Programs written using Arduino Software (IDE) are called 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Open Sans"/>
              </a:rPr>
              <a:t>sketches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marL="457200" lvl="1" indent="0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lvl="1"/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These sketches are written in the text editor and are saved with the file extension .ino.</a:t>
            </a:r>
          </a:p>
          <a:p>
            <a:pPr marL="457200" lvl="1" indent="0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lvl="1"/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The message area gives feedback while saving and exporting and also displays errors.</a:t>
            </a:r>
          </a:p>
          <a:p>
            <a:pPr marL="457200" lvl="1" indent="0"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Open Sans"/>
            </a:endParaRPr>
          </a:p>
          <a:p>
            <a:pPr lvl="1"/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The bottom righthand corner of the window displays the configured board and 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Open Sans"/>
              </a:rPr>
              <a:t>serial port.</a:t>
            </a:r>
          </a:p>
          <a:p>
            <a:pPr marL="457200" lvl="1" indent="0">
              <a:buNone/>
            </a:pPr>
            <a:endParaRPr lang="en-GB" sz="2000" dirty="0">
              <a:solidFill>
                <a:srgbClr val="000000"/>
              </a:solidFill>
              <a:latin typeface="Open Sans"/>
            </a:endParaRPr>
          </a:p>
          <a:p>
            <a:pPr lvl="1"/>
            <a:r>
              <a:rPr lang="en-GB" sz="2000" b="0" i="0" dirty="0">
                <a:solidFill>
                  <a:srgbClr val="000000"/>
                </a:solidFill>
                <a:effectLst/>
                <a:latin typeface="Open Sans"/>
              </a:rPr>
              <a:t>The toolbar buttons allow you to verify and upload programs, create, open, and save sketches, and open the serial monitor.</a:t>
            </a:r>
          </a:p>
          <a:p>
            <a:pPr marL="457200" lvl="1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5570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E66E-42DB-4C90-9BAC-FB1C7CC6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Writing Sketches</a:t>
            </a:r>
            <a:r>
              <a:rPr lang="en-IN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Open Sans"/>
              </a:rPr>
              <a:t>: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29" name="Picture 9" descr="IDE VERIFY File">
            <a:extLst>
              <a:ext uri="{FF2B5EF4-FFF2-40B4-BE49-F238E27FC236}">
                <a16:creationId xmlns:a16="http://schemas.microsoft.com/office/drawing/2014/main" id="{EDD717F2-ACFE-448B-B8B2-AF0462112F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7" y="1690688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72B9C-C07E-47B5-A186-0FA105677A65}"/>
              </a:ext>
            </a:extLst>
          </p:cNvPr>
          <p:cNvSpPr txBox="1"/>
          <p:nvPr/>
        </p:nvSpPr>
        <p:spPr>
          <a:xfrm>
            <a:off x="1463040" y="1606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Open Sans"/>
              </a:rPr>
              <a:t>Verify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Checks your code for errors compiling it.</a:t>
            </a:r>
            <a:endParaRPr lang="en-IN" dirty="0"/>
          </a:p>
        </p:txBody>
      </p:sp>
      <p:pic>
        <p:nvPicPr>
          <p:cNvPr id="5131" name="Picture 11" descr="IDE UPLOAD File">
            <a:extLst>
              <a:ext uri="{FF2B5EF4-FFF2-40B4-BE49-F238E27FC236}">
                <a16:creationId xmlns:a16="http://schemas.microsoft.com/office/drawing/2014/main" id="{97494F86-130E-48DB-84A8-9DA1C634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6" y="2221548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C5E24A-8098-43A8-8FA8-96BEF2E488D0}"/>
              </a:ext>
            </a:extLst>
          </p:cNvPr>
          <p:cNvSpPr txBox="1"/>
          <p:nvPr/>
        </p:nvSpPr>
        <p:spPr>
          <a:xfrm>
            <a:off x="1463040" y="2098407"/>
            <a:ext cx="9890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Open Sans"/>
              </a:rPr>
              <a:t>Upload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Compiles your code and uploads it to the configured board. See </a:t>
            </a:r>
            <a:r>
              <a:rPr lang="en-GB" b="0" i="0" u="none" strike="noStrike" dirty="0">
                <a:solidFill>
                  <a:srgbClr val="00979D"/>
                </a:solidFill>
                <a:effectLst/>
                <a:latin typeface="Open Sans"/>
                <a:hlinkClick r:id="rId5"/>
              </a:rPr>
              <a:t>uploading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below for details.</a:t>
            </a:r>
            <a:endParaRPr lang="en-IN" dirty="0"/>
          </a:p>
        </p:txBody>
      </p:sp>
      <p:pic>
        <p:nvPicPr>
          <p:cNvPr id="5133" name="Picture 13" descr="IDE NEW File">
            <a:extLst>
              <a:ext uri="{FF2B5EF4-FFF2-40B4-BE49-F238E27FC236}">
                <a16:creationId xmlns:a16="http://schemas.microsoft.com/office/drawing/2014/main" id="{288404DB-6DF4-414E-A7BF-D146FF090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5" y="3016251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565F1B-6842-4CE5-A128-08B80A3EF9BC}"/>
              </a:ext>
            </a:extLst>
          </p:cNvPr>
          <p:cNvSpPr txBox="1"/>
          <p:nvPr/>
        </p:nvSpPr>
        <p:spPr>
          <a:xfrm>
            <a:off x="1463040" y="2896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Open Sans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Creates a new sketch.</a:t>
            </a:r>
            <a:endParaRPr lang="en-IN" dirty="0"/>
          </a:p>
        </p:txBody>
      </p:sp>
      <p:pic>
        <p:nvPicPr>
          <p:cNvPr id="5135" name="Picture 15" descr="IDE OPEN File">
            <a:extLst>
              <a:ext uri="{FF2B5EF4-FFF2-40B4-BE49-F238E27FC236}">
                <a16:creationId xmlns:a16="http://schemas.microsoft.com/office/drawing/2014/main" id="{1C4B964E-D3E8-413C-B79E-8E7877920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4" y="3541712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8F70E9-8632-4EA6-B99A-7596483FF1CE}"/>
              </a:ext>
            </a:extLst>
          </p:cNvPr>
          <p:cNvSpPr txBox="1"/>
          <p:nvPr/>
        </p:nvSpPr>
        <p:spPr>
          <a:xfrm>
            <a:off x="1486856" y="3417938"/>
            <a:ext cx="9555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Open Sans"/>
              </a:rPr>
              <a:t>Open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Presents a menu of all the sketches in your sketchbook. Clicking one will open it within the current window overwriting its content.</a:t>
            </a:r>
            <a:endParaRPr lang="en-IN" dirty="0"/>
          </a:p>
        </p:txBody>
      </p:sp>
      <p:pic>
        <p:nvPicPr>
          <p:cNvPr id="5137" name="Picture 17" descr="IDE SAVE File">
            <a:extLst>
              <a:ext uri="{FF2B5EF4-FFF2-40B4-BE49-F238E27FC236}">
                <a16:creationId xmlns:a16="http://schemas.microsoft.com/office/drawing/2014/main" id="{44153524-E76C-45E1-917F-562D8924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4" y="4236403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5E2A04-B197-4A75-A692-ECEFF76393C7}"/>
              </a:ext>
            </a:extLst>
          </p:cNvPr>
          <p:cNvSpPr txBox="1"/>
          <p:nvPr/>
        </p:nvSpPr>
        <p:spPr>
          <a:xfrm>
            <a:off x="1595120" y="41517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000000"/>
                </a:solidFill>
                <a:effectLst/>
                <a:latin typeface="Open Sans"/>
              </a:rPr>
              <a:t>Save</a:t>
            </a:r>
            <a:r>
              <a:rPr lang="en-IN" b="0" i="0" dirty="0">
                <a:solidFill>
                  <a:srgbClr val="000000"/>
                </a:solidFill>
                <a:effectLst/>
                <a:latin typeface="Open Sans"/>
              </a:rPr>
              <a:t> Saves your sketch.</a:t>
            </a:r>
            <a:endParaRPr lang="en-IN" dirty="0"/>
          </a:p>
        </p:txBody>
      </p:sp>
      <p:pic>
        <p:nvPicPr>
          <p:cNvPr id="5139" name="Picture 19" descr="IDE SERMON File">
            <a:extLst>
              <a:ext uri="{FF2B5EF4-FFF2-40B4-BE49-F238E27FC236}">
                <a16:creationId xmlns:a16="http://schemas.microsoft.com/office/drawing/2014/main" id="{C61C72FE-9093-4C50-B43B-4636E4265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3" y="4872355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FCE781-015E-4AE9-874C-61CC1C662246}"/>
              </a:ext>
            </a:extLst>
          </p:cNvPr>
          <p:cNvSpPr txBox="1"/>
          <p:nvPr/>
        </p:nvSpPr>
        <p:spPr>
          <a:xfrm>
            <a:off x="1595120" y="470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  <a:latin typeface="Open Sans"/>
              </a:rPr>
              <a:t>Serial Monitor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 Opens the </a:t>
            </a:r>
            <a:r>
              <a:rPr lang="en-GB" b="0" i="0" u="none" strike="noStrike" dirty="0">
                <a:solidFill>
                  <a:srgbClr val="00979D"/>
                </a:solidFill>
                <a:effectLst/>
                <a:latin typeface="Open Sans"/>
                <a:hlinkClick r:id="rId10"/>
              </a:rPr>
              <a:t>serial monitor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257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6" grpId="0"/>
      <p:bldP spid="19" grpId="0"/>
      <p:bldP spid="22" grpId="0"/>
      <p:bldP spid="25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4640-3C05-4424-AF62-214F0A87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950447"/>
            <a:ext cx="12192000" cy="95710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HOW TO WRITE PROGRAMMING/SKETCH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IN ARDUINO IDE</a:t>
            </a:r>
            <a:endParaRPr lang="en-IN" sz="32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166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123-1DD2-410E-B816-21485BEF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E67E22"/>
                </a:solidFill>
                <a:effectLst/>
                <a:latin typeface="typoninesans regular 18"/>
              </a:rPr>
              <a:t>Comments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CE5AF-699F-4954-BB1C-A4B3DF02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762000"/>
            <a:ext cx="10947400" cy="5628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1" dirty="0">
                <a:effectLst/>
                <a:latin typeface="TyponineSans Monospace Regular 4"/>
              </a:rPr>
              <a:t>/*</a:t>
            </a:r>
            <a:br>
              <a:rPr lang="en-GB" sz="2400" dirty="0"/>
            </a:br>
            <a:r>
              <a:rPr lang="en-GB" sz="2400" b="0" i="1" dirty="0">
                <a:effectLst/>
                <a:latin typeface="TyponineSans Monospace Regular 4"/>
              </a:rPr>
              <a:t>  Blink</a:t>
            </a:r>
            <a:br>
              <a:rPr lang="en-GB" sz="2400" dirty="0"/>
            </a:br>
            <a:r>
              <a:rPr lang="en-GB" sz="2400" b="0" i="1" dirty="0">
                <a:effectLst/>
                <a:latin typeface="TyponineSans Monospace Regular 4"/>
              </a:rPr>
              <a:t> </a:t>
            </a:r>
            <a:br>
              <a:rPr lang="en-GB" sz="2400" dirty="0"/>
            </a:br>
            <a:r>
              <a:rPr lang="en-GB" sz="2400" b="0" i="1" dirty="0">
                <a:effectLst/>
                <a:latin typeface="TyponineSans Monospace Regular 4"/>
              </a:rPr>
              <a:t>  http://www.arduino.cc/en/Tutorial/Blink</a:t>
            </a:r>
            <a:br>
              <a:rPr lang="en-GB" sz="2400" dirty="0"/>
            </a:br>
            <a:r>
              <a:rPr lang="en-GB" sz="2400" b="0" i="1" dirty="0">
                <a:effectLst/>
                <a:latin typeface="TyponineSans Monospace Regular 4"/>
              </a:rPr>
              <a:t> */</a:t>
            </a:r>
          </a:p>
          <a:p>
            <a:pPr marL="0" indent="0">
              <a:buNone/>
            </a:pPr>
            <a:r>
              <a:rPr lang="en-GB" sz="2400" b="0" i="1" dirty="0">
                <a:effectLst/>
                <a:latin typeface="TyponineSans Monospace Regular 4"/>
              </a:rPr>
              <a:t>Everything between the /* and */ is ignored by the Arduino when it runs the sketch</a:t>
            </a:r>
          </a:p>
          <a:p>
            <a:pPr marL="0" indent="0">
              <a:buNone/>
            </a:pPr>
            <a:endParaRPr lang="en-GB" sz="2400" b="0" i="1" dirty="0">
              <a:effectLst/>
              <a:latin typeface="TyponineSans Monospace Regular 4"/>
            </a:endParaRPr>
          </a:p>
          <a:p>
            <a:pPr marL="0" indent="0">
              <a:buNone/>
            </a:pPr>
            <a:r>
              <a:rPr lang="en-GB" sz="2400" i="1" dirty="0">
                <a:latin typeface="TyponineSans Monospace Regular 4"/>
              </a:rPr>
              <a:t>Or</a:t>
            </a:r>
          </a:p>
          <a:p>
            <a:pPr marL="0" indent="0">
              <a:buNone/>
            </a:pPr>
            <a:endParaRPr lang="en-GB" sz="2400" i="1" dirty="0">
              <a:latin typeface="TyponineSans Monospace Regular 4"/>
            </a:endParaRPr>
          </a:p>
          <a:p>
            <a:pPr marL="0" indent="0">
              <a:buNone/>
            </a:pPr>
            <a:r>
              <a:rPr lang="en-GB" sz="2400" i="1" dirty="0">
                <a:latin typeface="TyponineSans Monospace Regular 4"/>
              </a:rPr>
              <a:t>//Sample  Blink program</a:t>
            </a:r>
          </a:p>
          <a:p>
            <a:pPr marL="0" indent="0">
              <a:buNone/>
            </a:pPr>
            <a:r>
              <a:rPr lang="en-GB" sz="2400" dirty="0"/>
              <a:t>There's another style for short, single-line comments. These start with // and continue to the end of the line. For example, in the line:</a:t>
            </a:r>
          </a:p>
          <a:p>
            <a:pPr marL="0" indent="0">
              <a:buNone/>
            </a:pPr>
            <a:r>
              <a:rPr lang="en-GB" sz="2400" dirty="0"/>
              <a:t>			</a:t>
            </a:r>
            <a:r>
              <a:rPr lang="en-GB" sz="2000" b="0" i="0" dirty="0">
                <a:solidFill>
                  <a:srgbClr val="CC6600"/>
                </a:solidFill>
                <a:effectLst/>
                <a:latin typeface="TyponineSans Monospace Regular 4"/>
              </a:rPr>
              <a:t>int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TyponineSans Monospace Regular 4"/>
              </a:rPr>
              <a:t> ledPin = 13;                </a:t>
            </a:r>
            <a:r>
              <a:rPr lang="en-GB" sz="2000" b="0" i="1" dirty="0">
                <a:solidFill>
                  <a:srgbClr val="7E7E7E"/>
                </a:solidFill>
                <a:effectLst/>
                <a:latin typeface="TyponineSans Monospace Regular 4"/>
              </a:rPr>
              <a:t>// LED connected to digital pin 13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544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9575-BF57-49AE-A55A-89ED0323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13AFF0"/>
                </a:solidFill>
                <a:effectLst/>
                <a:latin typeface="inherit"/>
              </a:rPr>
              <a:t>Arduino Sketch: Structure and Flow</a:t>
            </a:r>
            <a:br>
              <a:rPr lang="en-GB" b="1" i="0" dirty="0">
                <a:solidFill>
                  <a:srgbClr val="13AFF0"/>
                </a:solidFill>
                <a:effectLst/>
                <a:latin typeface="inheri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F62C-0230-455B-96CF-AC5219BF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825624"/>
            <a:ext cx="11069320" cy="4667251"/>
          </a:xfrm>
        </p:spPr>
        <p:txBody>
          <a:bodyPr>
            <a:normAutofit/>
          </a:bodyPr>
          <a:lstStyle/>
          <a:p>
            <a:pPr algn="just" fontAlgn="base"/>
            <a:r>
              <a:rPr lang="en-GB" b="1" i="0" dirty="0">
                <a:effectLst/>
                <a:latin typeface="inherit"/>
              </a:rPr>
              <a:t>Arduino sketch</a:t>
            </a:r>
            <a:r>
              <a:rPr lang="en-GB" b="0" i="0" dirty="0">
                <a:effectLst/>
                <a:latin typeface="Roboto"/>
              </a:rPr>
              <a:t> is the name that Arduino uses for a program. It’s the unit of code that is uploaded to, and run on an Arduino board. A basic Arduino sketch consists of two functions:</a:t>
            </a:r>
          </a:p>
          <a:p>
            <a:pPr marL="0" indent="0" algn="just" fontAlgn="base">
              <a:buNone/>
            </a:pPr>
            <a:r>
              <a:rPr lang="en-GB" b="1" i="0" dirty="0">
                <a:effectLst/>
                <a:latin typeface="inherit"/>
              </a:rPr>
              <a:t>		</a:t>
            </a:r>
          </a:p>
          <a:p>
            <a:pPr marL="0" indent="0" algn="just" fontAlgn="base">
              <a:buNone/>
            </a:pPr>
            <a:r>
              <a:rPr lang="en-GB" b="1" dirty="0">
                <a:latin typeface="inherit"/>
              </a:rPr>
              <a:t>			</a:t>
            </a:r>
            <a:r>
              <a:rPr lang="en-GB" b="1" i="0" dirty="0">
                <a:solidFill>
                  <a:srgbClr val="FF0000"/>
                </a:solidFill>
                <a:effectLst/>
                <a:latin typeface="inherit"/>
              </a:rPr>
              <a:t>setup()</a:t>
            </a:r>
          </a:p>
          <a:p>
            <a:pPr marL="0" indent="0" algn="just" fontAlgn="base">
              <a:buNone/>
            </a:pPr>
            <a:r>
              <a:rPr lang="en-GB" dirty="0"/>
              <a:t>Statements in the</a:t>
            </a:r>
            <a:r>
              <a:rPr lang="en-GB" b="1" dirty="0"/>
              <a:t> setup()</a:t>
            </a:r>
            <a:r>
              <a:rPr lang="en-GB" dirty="0"/>
              <a:t> function are executed only once when the sketch is run </a:t>
            </a:r>
            <a:endParaRPr lang="en-GB" b="0" i="0" dirty="0">
              <a:effectLst/>
              <a:latin typeface="inherit"/>
            </a:endParaRPr>
          </a:p>
          <a:p>
            <a:pPr marL="0" indent="0" algn="just" fontAlgn="base">
              <a:buNone/>
            </a:pPr>
            <a:r>
              <a:rPr lang="en-GB" b="1" i="0" dirty="0">
                <a:effectLst/>
                <a:latin typeface="inherit"/>
              </a:rPr>
              <a:t>			</a:t>
            </a:r>
            <a:r>
              <a:rPr lang="en-GB" b="1" i="0" dirty="0">
                <a:solidFill>
                  <a:srgbClr val="FF0000"/>
                </a:solidFill>
                <a:effectLst/>
                <a:latin typeface="inherit"/>
              </a:rPr>
              <a:t>loop()</a:t>
            </a:r>
          </a:p>
          <a:p>
            <a:pPr marL="0" indent="0" algn="just" fontAlgn="base">
              <a:buNone/>
            </a:pPr>
            <a:r>
              <a:rPr lang="en-GB" dirty="0"/>
              <a:t>Statements in the </a:t>
            </a:r>
            <a:r>
              <a:rPr lang="en-GB" b="1" dirty="0"/>
              <a:t>loop()</a:t>
            </a:r>
            <a:r>
              <a:rPr lang="en-GB" dirty="0"/>
              <a:t> function will run continuously from top to bottom and then back to the top.</a:t>
            </a:r>
            <a:endParaRPr lang="en-GB" b="0" i="0" dirty="0">
              <a:effectLst/>
              <a:latin typeface="inheri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6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9D16-64C8-48D5-B9EC-CADBC82D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13AFF0"/>
                </a:solidFill>
                <a:effectLst/>
                <a:latin typeface="inherit"/>
              </a:rPr>
              <a:t>Arduino IDE: Variables</a:t>
            </a:r>
            <a:br>
              <a:rPr lang="en-IN" b="1" i="0" dirty="0">
                <a:solidFill>
                  <a:srgbClr val="13AFF0"/>
                </a:solidFill>
                <a:effectLst/>
                <a:latin typeface="inheri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74C9-F757-4005-9271-A53578F98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76960"/>
            <a:ext cx="10998200" cy="5100003"/>
          </a:xfrm>
        </p:spPr>
        <p:txBody>
          <a:bodyPr/>
          <a:lstStyle/>
          <a:p>
            <a:endParaRPr lang="en-IN" b="1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en-IN" b="1" i="0" dirty="0">
                <a:solidFill>
                  <a:srgbClr val="333333"/>
                </a:solidFill>
                <a:effectLst/>
                <a:latin typeface="Open Sans"/>
              </a:rPr>
              <a:t>Defining a Variable</a:t>
            </a:r>
          </a:p>
          <a:p>
            <a:pPr marL="0" indent="0">
              <a:buNone/>
            </a:pPr>
            <a:endParaRPr lang="en-IN" b="1" i="0" dirty="0">
              <a:solidFill>
                <a:srgbClr val="333333"/>
              </a:solidFill>
              <a:effectLst/>
              <a:latin typeface="Open Sans"/>
            </a:endParaRPr>
          </a:p>
          <a:p>
            <a:pPr lvl="3"/>
            <a:r>
              <a:rPr lang="en-IN" sz="2400" b="0" i="0" dirty="0">
                <a:solidFill>
                  <a:srgbClr val="2080AD"/>
                </a:solidFill>
                <a:effectLst/>
                <a:latin typeface="Courier New" panose="02070309020205020404" pitchFamily="49" charset="0"/>
              </a:rPr>
              <a:t>Variable_Datatype Varible_Name;</a:t>
            </a:r>
          </a:p>
          <a:p>
            <a:pPr marL="1371600" lvl="3" indent="0">
              <a:buNone/>
            </a:pPr>
            <a:endParaRPr lang="en-IN" sz="2400" dirty="0">
              <a:solidFill>
                <a:srgbClr val="2080AD"/>
              </a:solidFill>
              <a:latin typeface="Courier New" panose="02070309020205020404" pitchFamily="49" charset="0"/>
            </a:endParaRPr>
          </a:p>
          <a:p>
            <a:pPr marL="1371600" lvl="3" indent="0">
              <a:buNone/>
            </a:pPr>
            <a:r>
              <a:rPr lang="en-GB" sz="2400" b="1" i="0" dirty="0">
                <a:effectLst/>
                <a:latin typeface="Roboto"/>
              </a:rPr>
              <a:t>Variable_Datatype</a:t>
            </a:r>
            <a:r>
              <a:rPr lang="en-GB" sz="2400" b="0" i="0" dirty="0">
                <a:effectLst/>
                <a:latin typeface="Roboto"/>
              </a:rPr>
              <a:t> can be </a:t>
            </a:r>
            <a:r>
              <a:rPr lang="en-GB" sz="2400" b="1" i="0" dirty="0">
                <a:effectLst/>
                <a:latin typeface="Roboto"/>
              </a:rPr>
              <a:t>int</a:t>
            </a:r>
            <a:r>
              <a:rPr lang="en-GB" sz="2400" b="0" i="0" dirty="0">
                <a:effectLst/>
                <a:latin typeface="Roboto"/>
              </a:rPr>
              <a:t> or </a:t>
            </a:r>
            <a:r>
              <a:rPr lang="en-GB" sz="2400" b="1" i="0" dirty="0">
                <a:effectLst/>
                <a:latin typeface="Roboto"/>
              </a:rPr>
              <a:t>float</a:t>
            </a:r>
            <a:r>
              <a:rPr lang="en-GB" sz="2400" b="0" i="0" dirty="0">
                <a:effectLst/>
                <a:latin typeface="Roboto"/>
              </a:rPr>
              <a:t> depending on the </a:t>
            </a:r>
            <a:r>
              <a:rPr lang="en-GB" sz="2400" b="0" i="1" dirty="0">
                <a:effectLst/>
                <a:latin typeface="Roboto"/>
              </a:rPr>
              <a:t>type</a:t>
            </a:r>
            <a:r>
              <a:rPr lang="en-GB" sz="2400" b="0" i="0" dirty="0">
                <a:effectLst/>
                <a:latin typeface="Roboto"/>
              </a:rPr>
              <a:t> of variable you want. </a:t>
            </a:r>
          </a:p>
          <a:p>
            <a:pPr marL="1371600" lvl="3" indent="0">
              <a:buNone/>
            </a:pPr>
            <a:endParaRPr lang="en-GB" sz="2400" b="0" i="0" dirty="0">
              <a:effectLst/>
              <a:latin typeface="Roboto"/>
            </a:endParaRPr>
          </a:p>
          <a:p>
            <a:pPr marL="1371600" lvl="3" indent="0">
              <a:buNone/>
            </a:pPr>
            <a:r>
              <a:rPr lang="en-GB" sz="2400" b="1" i="0" dirty="0">
                <a:effectLst/>
                <a:latin typeface="Roboto"/>
              </a:rPr>
              <a:t>Variable_Name</a:t>
            </a:r>
            <a:r>
              <a:rPr lang="en-GB" sz="2400" b="0" i="0" dirty="0">
                <a:effectLst/>
                <a:latin typeface="Roboto"/>
              </a:rPr>
              <a:t> is the </a:t>
            </a:r>
            <a:r>
              <a:rPr lang="en-GB" sz="2400" b="0" i="1" dirty="0">
                <a:effectLst/>
                <a:latin typeface="Roboto"/>
              </a:rPr>
              <a:t>name</a:t>
            </a:r>
            <a:r>
              <a:rPr lang="en-GB" sz="2400" b="0" i="0" dirty="0">
                <a:effectLst/>
                <a:latin typeface="Roboto"/>
              </a:rPr>
              <a:t> of variable. Variable is referenced or used by its name later in the program.</a:t>
            </a:r>
          </a:p>
          <a:p>
            <a:pPr marL="1371600" lvl="3" indent="0">
              <a:buNone/>
            </a:pPr>
            <a:endParaRPr lang="en-IN" sz="2400" b="0" i="0" dirty="0">
              <a:solidFill>
                <a:srgbClr val="2080AD"/>
              </a:solidFill>
              <a:effectLst/>
              <a:latin typeface="Courier New" panose="02070309020205020404" pitchFamily="49" charset="0"/>
            </a:endParaRPr>
          </a:p>
          <a:p>
            <a:pPr marL="1371600" lvl="3" indent="0">
              <a:buNone/>
            </a:pPr>
            <a:r>
              <a:rPr lang="en-GB" sz="2400" b="0" i="0" dirty="0">
                <a:effectLst/>
                <a:latin typeface="Roboto"/>
              </a:rPr>
              <a:t>Ex: </a:t>
            </a:r>
            <a:r>
              <a:rPr lang="en-IN" sz="2400" b="0" i="0" dirty="0">
                <a:solidFill>
                  <a:srgbClr val="2080AD"/>
                </a:solidFill>
                <a:effectLst/>
                <a:latin typeface="Courier New" panose="02070309020205020404" pitchFamily="49" charset="0"/>
              </a:rPr>
              <a:t>int count; </a:t>
            </a:r>
            <a:endParaRPr lang="en-GB" sz="24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630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649C-9AC5-4660-8C59-0C379741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21921"/>
            <a:ext cx="11191240" cy="1015999"/>
          </a:xfrm>
        </p:spPr>
        <p:txBody>
          <a:bodyPr/>
          <a:lstStyle/>
          <a:p>
            <a:r>
              <a:rPr lang="en-GB" b="1" i="0" dirty="0">
                <a:solidFill>
                  <a:srgbClr val="00B0F0"/>
                </a:solidFill>
                <a:effectLst/>
                <a:latin typeface="Open Sans"/>
              </a:rPr>
              <a:t>How to name a Variable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539F-45CB-43CE-B75E-73F7E71B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" y="1280160"/>
            <a:ext cx="11191240" cy="4896803"/>
          </a:xfrm>
        </p:spPr>
        <p:txBody>
          <a:bodyPr>
            <a:normAutofit/>
          </a:bodyPr>
          <a:lstStyle/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Variables can consist of both uppercase (A-Z) and lowercase(a-z) letters.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Variables can contain numbers 0 to 9, but cannot start with a number.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Variables may not have the same names as Arduino language keywords, e.g. you cannot have a variable named float.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Variables must have unique names, i.e. you cannot have two variables with the same name.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 names are case sensitive, so </a:t>
            </a:r>
            <a:r>
              <a:rPr lang="en-GB" b="1" i="0" dirty="0">
                <a:effectLst/>
                <a:latin typeface="inherit"/>
              </a:rPr>
              <a:t>Count</a:t>
            </a:r>
            <a:r>
              <a:rPr lang="en-GB" b="0" i="0" dirty="0">
                <a:effectLst/>
                <a:latin typeface="inherit"/>
              </a:rPr>
              <a:t> and </a:t>
            </a:r>
            <a:r>
              <a:rPr lang="en-GB" b="1" i="0" dirty="0">
                <a:effectLst/>
                <a:latin typeface="inherit"/>
              </a:rPr>
              <a:t>count</a:t>
            </a:r>
            <a:r>
              <a:rPr lang="en-GB" b="0" i="0" dirty="0">
                <a:effectLst/>
                <a:latin typeface="inherit"/>
              </a:rPr>
              <a:t> are two </a:t>
            </a:r>
            <a:r>
              <a:rPr lang="en-GB" b="0" i="1" dirty="0">
                <a:effectLst/>
                <a:latin typeface="inherit"/>
              </a:rPr>
              <a:t>different</a:t>
            </a:r>
            <a:r>
              <a:rPr lang="en-GB" b="0" i="0" dirty="0">
                <a:effectLst/>
                <a:latin typeface="inherit"/>
              </a:rPr>
              <a:t> variables.</a:t>
            </a: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inherit"/>
              </a:rPr>
              <a:t> Variables may not contain any special characters, except the underscore (_).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7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6887-883A-42EF-88EA-549371DF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Basic LED Blink Program.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D794-A1EC-49AB-B78C-87DBF325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" y="1117600"/>
            <a:ext cx="11221720" cy="5059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Int led=13;</a:t>
            </a:r>
          </a:p>
          <a:p>
            <a:pPr marL="0" indent="0">
              <a:buNone/>
            </a:pPr>
            <a:r>
              <a:rPr lang="en-GB" dirty="0"/>
              <a:t>setup() </a:t>
            </a:r>
          </a:p>
          <a:p>
            <a:pPr marL="0" indent="0">
              <a:buNone/>
            </a:pPr>
            <a:r>
              <a:rPr lang="en-GB" dirty="0"/>
              <a:t>{ </a:t>
            </a:r>
          </a:p>
          <a:p>
            <a:pPr marL="0" indent="0">
              <a:buNone/>
            </a:pPr>
            <a:r>
              <a:rPr lang="en-GB" dirty="0"/>
              <a:t>pinMode(led, OUTPUT);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loop() </a:t>
            </a:r>
          </a:p>
          <a:p>
            <a:pPr marL="0" indent="0">
              <a:buNone/>
            </a:pPr>
            <a:r>
              <a:rPr lang="en-GB" dirty="0"/>
              <a:t>{  </a:t>
            </a:r>
          </a:p>
          <a:p>
            <a:pPr marL="0" indent="0">
              <a:buNone/>
            </a:pPr>
            <a:r>
              <a:rPr lang="en-GB" dirty="0"/>
              <a:t>digitalWrite(led, HIGH); </a:t>
            </a:r>
          </a:p>
          <a:p>
            <a:pPr marL="0" indent="0">
              <a:buNone/>
            </a:pPr>
            <a:r>
              <a:rPr lang="en-GB" dirty="0"/>
              <a:t>delay(1000);                       // wait for a second </a:t>
            </a:r>
          </a:p>
          <a:p>
            <a:pPr marL="0" indent="0">
              <a:buNone/>
            </a:pPr>
            <a:r>
              <a:rPr lang="en-GB" dirty="0"/>
              <a:t> digitalWrite(led, LOW); </a:t>
            </a:r>
          </a:p>
          <a:p>
            <a:pPr marL="0" indent="0">
              <a:buNone/>
            </a:pPr>
            <a:r>
              <a:rPr lang="en-GB" dirty="0"/>
              <a:t>delay(1000);                       // wait for a second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IN" dirty="0"/>
          </a:p>
        </p:txBody>
      </p:sp>
      <p:pic>
        <p:nvPicPr>
          <p:cNvPr id="11266" name="Picture 2" descr="ExampleCircuit bb">
            <a:extLst>
              <a:ext uri="{FF2B5EF4-FFF2-40B4-BE49-F238E27FC236}">
                <a16:creationId xmlns:a16="http://schemas.microsoft.com/office/drawing/2014/main" id="{C06CA8F0-2402-41F9-91A9-F360DD49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681036"/>
            <a:ext cx="4133850" cy="43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1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3B153-A101-4221-B21E-29BC7BFC6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4800"/>
            <a:ext cx="11201400" cy="5872163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typoninesans regular 18"/>
              </a:rPr>
              <a:t>Arduino is an open-source electronics platform based on easy-to-use hardware and software.</a:t>
            </a:r>
          </a:p>
          <a:p>
            <a:pPr marL="0" indent="0">
              <a:buNone/>
            </a:pPr>
            <a:endParaRPr lang="en-GB" b="0" i="0" dirty="0">
              <a:effectLst/>
              <a:latin typeface="typoninesans regular 18"/>
            </a:endParaRPr>
          </a:p>
          <a:p>
            <a:r>
              <a:rPr lang="en-GB" b="0" i="0" dirty="0">
                <a:effectLst/>
                <a:latin typeface="typoninesans regular 18"/>
              </a:rPr>
              <a:t> </a:t>
            </a:r>
            <a:r>
              <a:rPr lang="en-GB" b="1" i="0" u="none" strike="noStrike" dirty="0">
                <a:solidFill>
                  <a:srgbClr val="FFC000"/>
                </a:solidFill>
                <a:effectLst/>
                <a:latin typeface="typoninesans regular 1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 boards</a:t>
            </a:r>
            <a:r>
              <a:rPr lang="en-GB" b="1" i="0" dirty="0">
                <a:solidFill>
                  <a:srgbClr val="FFC000"/>
                </a:solidFill>
                <a:effectLst/>
                <a:latin typeface="typoninesans regular 18"/>
              </a:rPr>
              <a:t> </a:t>
            </a:r>
            <a:r>
              <a:rPr lang="en-GB" b="0" i="0" dirty="0">
                <a:effectLst/>
                <a:latin typeface="typoninesans regular 18"/>
              </a:rPr>
              <a:t>are able to read inputs - light on a sensor, a finger on a button, or a Twitter message - and turn it into an output - activating a motor, turning on an LED, publishing something online. </a:t>
            </a:r>
          </a:p>
          <a:p>
            <a:pPr marL="0" indent="0">
              <a:buNone/>
            </a:pPr>
            <a:endParaRPr lang="en-GB" dirty="0">
              <a:latin typeface="typoninesans regular 18"/>
            </a:endParaRPr>
          </a:p>
          <a:p>
            <a:r>
              <a:rPr lang="en-GB" b="0" i="0" dirty="0">
                <a:effectLst/>
                <a:latin typeface="typoninesans regular 18"/>
              </a:rPr>
              <a:t>You can tell your board what to do by sending a set of instructions to the microcontroller on the board. </a:t>
            </a:r>
          </a:p>
          <a:p>
            <a:pPr marL="0" indent="0">
              <a:buNone/>
            </a:pPr>
            <a:endParaRPr lang="en-GB" b="0" i="0" dirty="0">
              <a:effectLst/>
              <a:latin typeface="typoninesans regular 18"/>
            </a:endParaRPr>
          </a:p>
          <a:p>
            <a:r>
              <a:rPr lang="en-GB" b="0" i="0" dirty="0">
                <a:effectLst/>
                <a:latin typeface="typoninesans regular 18"/>
              </a:rPr>
              <a:t>Arduino was born </a:t>
            </a:r>
            <a:r>
              <a:rPr lang="en-GB" dirty="0">
                <a:solidFill>
                  <a:srgbClr val="202124"/>
                </a:solidFill>
              </a:rPr>
              <a:t>In 2005 </a:t>
            </a:r>
            <a:r>
              <a:rPr lang="en-GB" b="0" i="0" dirty="0">
                <a:effectLst/>
                <a:latin typeface="typoninesans regular 18"/>
              </a:rPr>
              <a:t>at the </a:t>
            </a:r>
            <a:r>
              <a:rPr lang="en-GB" b="1" i="0" dirty="0">
                <a:solidFill>
                  <a:srgbClr val="FFC000"/>
                </a:solidFill>
                <a:effectLst/>
                <a:latin typeface="typoninesans regular 18"/>
              </a:rPr>
              <a:t>Ivrea Interaction Design Institute </a:t>
            </a:r>
            <a:r>
              <a:rPr lang="en-GB" b="0" i="0" dirty="0">
                <a:effectLst/>
                <a:latin typeface="typoninesans regular 18"/>
              </a:rPr>
              <a:t>as an easy tool for fast prototyping</a:t>
            </a:r>
            <a:r>
              <a:rPr lang="en-GB" dirty="0">
                <a:solidFill>
                  <a:srgbClr val="202124"/>
                </a:solidFill>
              </a:rPr>
              <a:t>.</a:t>
            </a:r>
            <a:endParaRPr lang="en-IN" dirty="0"/>
          </a:p>
          <a:p>
            <a:pPr marL="0" indent="0">
              <a:buNone/>
            </a:pPr>
            <a:endParaRPr lang="en-GB" b="0" i="0" dirty="0">
              <a:effectLst/>
              <a:latin typeface="typoninesans regular 18"/>
            </a:endParaRPr>
          </a:p>
        </p:txBody>
      </p:sp>
    </p:spTree>
    <p:extLst>
      <p:ext uri="{BB962C8B-B14F-4D97-AF65-F5344CB8AC3E}">
        <p14:creationId xmlns:p14="http://schemas.microsoft.com/office/powerpoint/2010/main" val="37857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imple Thank You Slide PowerPoint Designs | Slidebazaar">
            <a:extLst>
              <a:ext uri="{FF2B5EF4-FFF2-40B4-BE49-F238E27FC236}">
                <a16:creationId xmlns:a16="http://schemas.microsoft.com/office/drawing/2014/main" id="{D5C09B1C-313E-4B76-8E24-44D0F8D8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8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52DC-9A55-48C4-87F6-80EB3D2D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8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7300" b="1" i="0" dirty="0">
                <a:solidFill>
                  <a:srgbClr val="E67E22"/>
                </a:solidFill>
                <a:effectLst/>
                <a:latin typeface="typoninesans regular 18"/>
              </a:rPr>
              <a:t>Why Arduino?</a:t>
            </a:r>
            <a:br>
              <a:rPr lang="en-IN" b="0" i="0" dirty="0">
                <a:solidFill>
                  <a:srgbClr val="E67E22"/>
                </a:solidFill>
                <a:effectLst/>
                <a:latin typeface="typoninesans regular 18"/>
              </a:rPr>
            </a:br>
            <a:endParaRPr lang="en-IN" dirty="0"/>
          </a:p>
        </p:txBody>
      </p:sp>
      <p:pic>
        <p:nvPicPr>
          <p:cNvPr id="3074" name="Picture 2" descr="Question mark Computer Icons, question, presentation, logo png | PNGEgg">
            <a:extLst>
              <a:ext uri="{FF2B5EF4-FFF2-40B4-BE49-F238E27FC236}">
                <a16:creationId xmlns:a16="http://schemas.microsoft.com/office/drawing/2014/main" id="{37A76904-CF14-41F4-8562-D1B4D063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7" y="3593148"/>
            <a:ext cx="19526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1015-FB0A-441C-AFE4-91851E0F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960"/>
            <a:ext cx="10515600" cy="602488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typoninesans regular 18"/>
              </a:rPr>
              <a:t>Arduino has been used in thousands of different projects and applications. </a:t>
            </a:r>
          </a:p>
          <a:p>
            <a:r>
              <a:rPr lang="en-GB" sz="2400" b="0" i="0" dirty="0">
                <a:effectLst/>
                <a:latin typeface="typoninesans regular 18"/>
              </a:rPr>
              <a:t>Arduino is a key tool to learn new things. Anyone - children, hobbyists, artists, programmers </a:t>
            </a: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text 16"/>
              </a:rPr>
              <a:t>Inexpensive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regular 18"/>
              </a:rPr>
              <a:t> - </a:t>
            </a:r>
            <a:r>
              <a:rPr lang="en-GB" sz="2400" b="0" i="0" dirty="0">
                <a:effectLst/>
                <a:latin typeface="typoninesans regular 18"/>
              </a:rPr>
              <a:t>Arduino boards are relatively inexpensive compared to other microcontroller platforms.</a:t>
            </a:r>
            <a:endParaRPr lang="en-GB" sz="2400" dirty="0">
              <a:latin typeface="typoninesans regular 18"/>
            </a:endParaRP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text 16"/>
              </a:rPr>
              <a:t>Cross-platform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regular 18"/>
              </a:rPr>
              <a:t> - </a:t>
            </a:r>
            <a:r>
              <a:rPr lang="en-GB" sz="2400" b="0" i="0" dirty="0">
                <a:effectLst/>
                <a:latin typeface="typoninesans regular 18"/>
              </a:rPr>
              <a:t>The Arduino Software (IDE) runs on Windows, Macintosh OSX, and Linux operating systems. Most microcontroller systems are limited to Windows.</a:t>
            </a: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text 16"/>
              </a:rPr>
              <a:t>Simple, clear programming environment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regular 18"/>
              </a:rPr>
              <a:t> - </a:t>
            </a:r>
            <a:r>
              <a:rPr lang="en-GB" sz="2400" b="0" i="0" dirty="0">
                <a:effectLst/>
                <a:latin typeface="typoninesans regular 18"/>
              </a:rPr>
              <a:t>The Arduino Software (IDE) is easy-to-use for beginners</a:t>
            </a: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text 16"/>
              </a:rPr>
              <a:t>Open source and extensible software</a:t>
            </a:r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regular 18"/>
              </a:rPr>
              <a:t> - </a:t>
            </a:r>
            <a:r>
              <a:rPr lang="en-GB" sz="2400" b="0" i="0" dirty="0">
                <a:effectLst/>
                <a:latin typeface="typoninesans regular 18"/>
              </a:rPr>
              <a:t>The Arduino software is published as open source tools, available for extension by experienced programmers.</a:t>
            </a:r>
          </a:p>
          <a:p>
            <a:r>
              <a:rPr lang="en-GB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yponinesans text 16"/>
              </a:rPr>
              <a:t>Open source and extensible hardware.</a:t>
            </a:r>
            <a:endParaRPr lang="en-IN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6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6DDD-DD69-4D74-BFEC-0480683F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chemeClr val="accent2">
                    <a:lumMod val="75000"/>
                  </a:schemeClr>
                </a:solidFill>
                <a:effectLst/>
                <a:latin typeface="typoninesans light 17"/>
              </a:rPr>
              <a:t>Arduino Products or Types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FAC2B-FA38-44FB-9A46-47BC189A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67E22"/>
                </a:solidFill>
                <a:effectLst/>
                <a:latin typeface="typoninesans regular 18"/>
              </a:rPr>
              <a:t>Entry Level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4503-E783-48AA-97B9-50E3E8F6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9" y="2281113"/>
            <a:ext cx="8605521" cy="4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E48D-29A1-4EE8-AA88-9B79C267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75921"/>
            <a:ext cx="10515600" cy="853440"/>
          </a:xfrm>
        </p:spPr>
        <p:txBody>
          <a:bodyPr>
            <a:normAutofit/>
          </a:bodyPr>
          <a:lstStyle/>
          <a:p>
            <a:r>
              <a:rPr lang="en-IN" sz="2800" b="1" i="0" dirty="0">
                <a:solidFill>
                  <a:srgbClr val="E67E22"/>
                </a:solidFill>
                <a:effectLst/>
                <a:latin typeface="typoninesans regular 18"/>
              </a:rPr>
              <a:t>Enhanced Features</a:t>
            </a:r>
            <a:endParaRPr lang="en-IN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0FC6A-1508-4F01-B769-9F028E61F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74" y="1131845"/>
            <a:ext cx="6814838" cy="26720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75356-5362-4C28-8096-759D54EEF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70" y="3706408"/>
            <a:ext cx="6631062" cy="27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EC31-C5EA-4792-9697-98AB76E3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21285"/>
            <a:ext cx="10515600" cy="488315"/>
          </a:xfrm>
        </p:spPr>
        <p:txBody>
          <a:bodyPr>
            <a:normAutofit fontScale="90000"/>
          </a:bodyPr>
          <a:lstStyle/>
          <a:p>
            <a:r>
              <a:rPr lang="en-IN" sz="3200" b="1" i="0" dirty="0">
                <a:solidFill>
                  <a:srgbClr val="E67E22"/>
                </a:solidFill>
                <a:effectLst/>
                <a:latin typeface="typoninesans regular 18"/>
              </a:rPr>
              <a:t>Internet of Things</a:t>
            </a:r>
            <a:endParaRPr lang="en-IN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A1E8D-499D-477B-BEC1-4DEF38EF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42" y="830182"/>
            <a:ext cx="6237167" cy="27073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12214-468B-47D8-AD12-B0DA9681A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42" y="3666665"/>
            <a:ext cx="6237167" cy="26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6000-89A1-4EBE-B446-C187B9BE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10515600" cy="745808"/>
          </a:xfrm>
        </p:spPr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E67E22"/>
                </a:solidFill>
                <a:effectLst/>
                <a:latin typeface="typoninesans regular 18"/>
              </a:rPr>
              <a:t>Retired</a:t>
            </a:r>
            <a:endParaRPr lang="en-IN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0BF07-2419-4CEC-98CD-606B24E1A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5" y="585058"/>
            <a:ext cx="5548515" cy="2603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B8389-E803-49A2-9F65-FECEA39FD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90" y="3275300"/>
            <a:ext cx="4579170" cy="29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1319</Words>
  <Application>Microsoft Office PowerPoint</Application>
  <PresentationFormat>Widescreen</PresentationFormat>
  <Paragraphs>149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inherit</vt:lpstr>
      <vt:lpstr>Open Sans</vt:lpstr>
      <vt:lpstr>Roboto</vt:lpstr>
      <vt:lpstr>typonine sans pro</vt:lpstr>
      <vt:lpstr>typoninesans light 17</vt:lpstr>
      <vt:lpstr>TyponineSans Monospace Regular 4</vt:lpstr>
      <vt:lpstr>typoninesans regular 18</vt:lpstr>
      <vt:lpstr>typoninesans text 16</vt:lpstr>
      <vt:lpstr>Wingdings</vt:lpstr>
      <vt:lpstr>Office Theme</vt:lpstr>
      <vt:lpstr>Andhra Pradesh State Skill Development Corporation </vt:lpstr>
      <vt:lpstr>What is Arduino? </vt:lpstr>
      <vt:lpstr>PowerPoint Presentation</vt:lpstr>
      <vt:lpstr>Why Arduino? </vt:lpstr>
      <vt:lpstr>PowerPoint Presentation</vt:lpstr>
      <vt:lpstr>Arduino Products or Types</vt:lpstr>
      <vt:lpstr>Enhanced Features</vt:lpstr>
      <vt:lpstr>Internet of Things</vt:lpstr>
      <vt:lpstr>Retired</vt:lpstr>
      <vt:lpstr>ARDUINO UNO</vt:lpstr>
      <vt:lpstr>PowerPoint Presentation</vt:lpstr>
      <vt:lpstr>Technical Specification</vt:lpstr>
      <vt:lpstr>Pin Out:</vt:lpstr>
      <vt:lpstr>How do I use Arduino? </vt:lpstr>
      <vt:lpstr>Install the Arduino Desktop IDE</vt:lpstr>
      <vt:lpstr>PowerPoint Presentation</vt:lpstr>
      <vt:lpstr>Install the Arduino Software (IDE) on Windows PCs </vt:lpstr>
      <vt:lpstr>Select on software option </vt:lpstr>
      <vt:lpstr> Select latest version of IDE and OS</vt:lpstr>
      <vt:lpstr>When the download finishes, proceed with the installation</vt:lpstr>
      <vt:lpstr>Arduino Software (IDE) </vt:lpstr>
      <vt:lpstr>PowerPoint Presentation</vt:lpstr>
      <vt:lpstr>Writing Sketches:</vt:lpstr>
      <vt:lpstr>HOW TO WRITE PROGRAMMING/SKETCH IN ARDUINO IDE</vt:lpstr>
      <vt:lpstr>Comments</vt:lpstr>
      <vt:lpstr>Arduino Sketch: Structure and Flow </vt:lpstr>
      <vt:lpstr>Arduino IDE: Variables </vt:lpstr>
      <vt:lpstr>How to name a Variable</vt:lpstr>
      <vt:lpstr>Basic LED Blink Program.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Andhra Pradesh State Skill Development Corporation </dc:title>
  <dc:creator>mdnagaraju431@gmail.com</dc:creator>
  <cp:lastModifiedBy>mdnagaraju431@gmail.com</cp:lastModifiedBy>
  <cp:revision>82</cp:revision>
  <dcterms:created xsi:type="dcterms:W3CDTF">2021-03-04T05:17:28Z</dcterms:created>
  <dcterms:modified xsi:type="dcterms:W3CDTF">2021-03-31T04:47:44Z</dcterms:modified>
</cp:coreProperties>
</file>